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9906000" cy="6858000" type="A4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002"/>
    <a:srgbClr val="AB1B2D"/>
    <a:srgbClr val="FF9CFB"/>
    <a:srgbClr val="DB85D5"/>
    <a:srgbClr val="A664A0"/>
    <a:srgbClr val="587F58"/>
    <a:srgbClr val="FEBE5E"/>
    <a:srgbClr val="3A763D"/>
    <a:srgbClr val="2F3BE1"/>
    <a:srgbClr val="A348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unkle Formatvorlag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5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129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18.09.2025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166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18.09.2025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20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18.09.2025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9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18.09.2025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20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82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82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82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82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82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82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82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82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18.09.2025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5585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18.09.2025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290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18.09.2025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08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18.09.2025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20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18.09.2025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69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18.09.2025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88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18.09.2025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88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EB3054-B75A-4BD7-8B3E-8DC0F614FAF3}" type="datetimeFigureOut">
              <a:rPr lang="de-DE" smtClean="0"/>
              <a:t>18.09.2025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725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3EB6866-629F-C9FF-24DF-AC14743765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2850" y="0"/>
            <a:ext cx="4625897" cy="6538452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65456126-C801-ACDF-4C8C-0300DFE44F31}"/>
              </a:ext>
            </a:extLst>
          </p:cNvPr>
          <p:cNvSpPr/>
          <p:nvPr/>
        </p:nvSpPr>
        <p:spPr>
          <a:xfrm>
            <a:off x="5294862" y="6023896"/>
            <a:ext cx="4071143" cy="145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593FF27-D10A-B300-FF25-42B1DCD61277}"/>
              </a:ext>
            </a:extLst>
          </p:cNvPr>
          <p:cNvSpPr txBox="1"/>
          <p:nvPr/>
        </p:nvSpPr>
        <p:spPr>
          <a:xfrm flipH="1">
            <a:off x="5225011" y="5958021"/>
            <a:ext cx="4114184" cy="2308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de-DE" sz="900" b="1" dirty="0">
                <a:solidFill>
                  <a:srgbClr val="FF0000"/>
                </a:solidFill>
                <a:latin typeface="Monaco"/>
                <a:cs typeface="Calibri"/>
              </a:rPr>
              <a:t>Samstag, 22. November 2025 17.00 Uhr – Kath. Kirche Buchs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63DB3CE-E415-A6DE-7C56-638919DAB98D}"/>
              </a:ext>
            </a:extLst>
          </p:cNvPr>
          <p:cNvSpPr txBox="1"/>
          <p:nvPr/>
        </p:nvSpPr>
        <p:spPr>
          <a:xfrm>
            <a:off x="4874272" y="6538452"/>
            <a:ext cx="4704625" cy="176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50" dirty="0">
                <a:solidFill>
                  <a:schemeClr val="bg2">
                    <a:lumMod val="75000"/>
                  </a:schemeClr>
                </a:solidFill>
                <a:latin typeface="Monaco" pitchFamily="2" charset="77"/>
              </a:rPr>
              <a:t>Kath. Pfarramt Buchs-Rohr, </a:t>
            </a:r>
            <a:r>
              <a:rPr lang="de-DE" sz="550" dirty="0" err="1">
                <a:solidFill>
                  <a:schemeClr val="bg2">
                    <a:lumMod val="75000"/>
                  </a:schemeClr>
                </a:solidFill>
                <a:latin typeface="Monaco" pitchFamily="2" charset="77"/>
              </a:rPr>
              <a:t>Bühlstrasse</a:t>
            </a:r>
            <a:r>
              <a:rPr lang="de-DE" sz="550" dirty="0">
                <a:solidFill>
                  <a:schemeClr val="bg2">
                    <a:lumMod val="75000"/>
                  </a:schemeClr>
                </a:solidFill>
                <a:latin typeface="Monaco" pitchFamily="2" charset="77"/>
              </a:rPr>
              <a:t> 8, 5033 Buchs E-Mail: </a:t>
            </a:r>
            <a:r>
              <a:rPr lang="de-DE" sz="550" dirty="0" err="1">
                <a:solidFill>
                  <a:schemeClr val="bg2">
                    <a:lumMod val="75000"/>
                  </a:schemeClr>
                </a:solidFill>
                <a:latin typeface="Monaco" pitchFamily="2" charset="77"/>
              </a:rPr>
              <a:t>pfarramt@buchs.ch</a:t>
            </a:r>
            <a:r>
              <a:rPr lang="de-DE" sz="550" dirty="0">
                <a:solidFill>
                  <a:schemeClr val="bg2">
                    <a:lumMod val="75000"/>
                  </a:schemeClr>
                </a:solidFill>
                <a:latin typeface="Monaco" pitchFamily="2" charset="77"/>
              </a:rPr>
              <a:t> Website </a:t>
            </a:r>
            <a:r>
              <a:rPr lang="de-DE" sz="550" dirty="0" err="1">
                <a:solidFill>
                  <a:schemeClr val="bg2">
                    <a:lumMod val="75000"/>
                  </a:schemeClr>
                </a:solidFill>
                <a:latin typeface="Monaco" pitchFamily="2" charset="77"/>
              </a:rPr>
              <a:t>www.pfarrei-buchs.ch</a:t>
            </a:r>
            <a:endParaRPr lang="de-DE" sz="550" dirty="0">
              <a:solidFill>
                <a:schemeClr val="bg2">
                  <a:lumMod val="75000"/>
                </a:schemeClr>
              </a:solidFill>
              <a:latin typeface="Monaco" pitchFamily="2" charset="77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05E6AA0-A16C-551A-C859-D3DC2793EF3E}"/>
              </a:ext>
            </a:extLst>
          </p:cNvPr>
          <p:cNvSpPr txBox="1"/>
          <p:nvPr/>
        </p:nvSpPr>
        <p:spPr>
          <a:xfrm rot="18264763">
            <a:off x="-1461047" y="2487535"/>
            <a:ext cx="8467298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5400" dirty="0">
                <a:latin typeface="Monaco"/>
              </a:rPr>
              <a:t>Wir freuen uns auf DICH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E6BF051-9684-30CD-7774-A7336ADA84C1}"/>
              </a:ext>
            </a:extLst>
          </p:cNvPr>
          <p:cNvSpPr txBox="1"/>
          <p:nvPr/>
        </p:nvSpPr>
        <p:spPr>
          <a:xfrm rot="20136651">
            <a:off x="386371" y="530399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FEBE5E"/>
                </a:solidFill>
                <a:latin typeface="Monaco" pitchFamily="2" charset="77"/>
              </a:rPr>
              <a:t>Meron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3547F6A-3187-F4E8-8EA1-4946B9DC748E}"/>
              </a:ext>
            </a:extLst>
          </p:cNvPr>
          <p:cNvSpPr txBox="1"/>
          <p:nvPr/>
        </p:nvSpPr>
        <p:spPr>
          <a:xfrm>
            <a:off x="480263" y="1644976"/>
            <a:ext cx="1290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  <a:latin typeface="Monaco" pitchFamily="2" charset="77"/>
              </a:rPr>
              <a:t>Serena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53D33449-FADF-8CEA-5711-0636978ED8E2}"/>
              </a:ext>
            </a:extLst>
          </p:cNvPr>
          <p:cNvSpPr txBox="1"/>
          <p:nvPr/>
        </p:nvSpPr>
        <p:spPr>
          <a:xfrm rot="17648002">
            <a:off x="2743673" y="4379501"/>
            <a:ext cx="1843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D4A002"/>
                </a:solidFill>
                <a:latin typeface="Monaco" pitchFamily="2" charset="77"/>
              </a:rPr>
              <a:t>Alexander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9DD92F8-CF61-EABD-FA0C-6716B21C86FF}"/>
              </a:ext>
            </a:extLst>
          </p:cNvPr>
          <p:cNvSpPr txBox="1"/>
          <p:nvPr/>
        </p:nvSpPr>
        <p:spPr>
          <a:xfrm rot="19455717">
            <a:off x="611118" y="3346867"/>
            <a:ext cx="1290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FF9CFB"/>
                </a:solidFill>
                <a:latin typeface="Monaco" pitchFamily="2" charset="77"/>
              </a:rPr>
              <a:t>Amélie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DF40F19-7037-875D-6E55-A24E6CEE37FE}"/>
              </a:ext>
            </a:extLst>
          </p:cNvPr>
          <p:cNvSpPr txBox="1"/>
          <p:nvPr/>
        </p:nvSpPr>
        <p:spPr>
          <a:xfrm rot="1404158">
            <a:off x="2198228" y="4209442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onaco" pitchFamily="2" charset="77"/>
              </a:rPr>
              <a:t>Nina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BE494E2-51B7-FC04-CEF8-A4C9A00958A6}"/>
              </a:ext>
            </a:extLst>
          </p:cNvPr>
          <p:cNvSpPr txBox="1"/>
          <p:nvPr/>
        </p:nvSpPr>
        <p:spPr>
          <a:xfrm rot="3014819">
            <a:off x="1937623" y="5227534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chemeClr val="accent2">
                    <a:lumMod val="50000"/>
                  </a:schemeClr>
                </a:solidFill>
                <a:latin typeface="Monaco" pitchFamily="2" charset="77"/>
              </a:rPr>
              <a:t>Elias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3D947793-B492-2BF1-90D5-419154BAB340}"/>
              </a:ext>
            </a:extLst>
          </p:cNvPr>
          <p:cNvSpPr txBox="1"/>
          <p:nvPr/>
        </p:nvSpPr>
        <p:spPr>
          <a:xfrm>
            <a:off x="2452997" y="664833"/>
            <a:ext cx="1475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587F58"/>
                </a:solidFill>
                <a:latin typeface="Monaco" pitchFamily="2" charset="77"/>
              </a:rPr>
              <a:t>Antonio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E9E2D5C0-3795-B507-FF75-8D9F44050D9D}"/>
              </a:ext>
            </a:extLst>
          </p:cNvPr>
          <p:cNvSpPr txBox="1"/>
          <p:nvPr/>
        </p:nvSpPr>
        <p:spPr>
          <a:xfrm rot="1602002">
            <a:off x="3112009" y="3077496"/>
            <a:ext cx="1659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A3483F"/>
                </a:solidFill>
                <a:latin typeface="Monaco" pitchFamily="2" charset="77"/>
              </a:rPr>
              <a:t>Raffaele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58862AF6-2D36-E875-4965-84188BB2907C}"/>
              </a:ext>
            </a:extLst>
          </p:cNvPr>
          <p:cNvSpPr txBox="1"/>
          <p:nvPr/>
        </p:nvSpPr>
        <p:spPr>
          <a:xfrm rot="505577">
            <a:off x="1663209" y="2259528"/>
            <a:ext cx="737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chemeClr val="accent2">
                    <a:lumMod val="75000"/>
                  </a:schemeClr>
                </a:solidFill>
                <a:latin typeface="Monaco" pitchFamily="2" charset="77"/>
              </a:rPr>
              <a:t>Eva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97F667C6-DBCE-EB06-CC48-DD3E557F15CD}"/>
              </a:ext>
            </a:extLst>
          </p:cNvPr>
          <p:cNvSpPr txBox="1"/>
          <p:nvPr/>
        </p:nvSpPr>
        <p:spPr>
          <a:xfrm rot="20437424">
            <a:off x="3622898" y="1986860"/>
            <a:ext cx="1290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Monaco" pitchFamily="2" charset="77"/>
              </a:rPr>
              <a:t>Lorena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04CF659-1AB9-8BAF-F46B-FC23D68063E2}"/>
              </a:ext>
            </a:extLst>
          </p:cNvPr>
          <p:cNvSpPr txBox="1"/>
          <p:nvPr/>
        </p:nvSpPr>
        <p:spPr>
          <a:xfrm>
            <a:off x="1204049" y="6013124"/>
            <a:ext cx="1290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err="1">
                <a:solidFill>
                  <a:srgbClr val="92D050"/>
                </a:solidFill>
                <a:latin typeface="Monaco" pitchFamily="2" charset="77"/>
              </a:rPr>
              <a:t>Nazret</a:t>
            </a:r>
            <a:endParaRPr lang="de-DE" sz="2400" b="1" dirty="0">
              <a:solidFill>
                <a:srgbClr val="92D050"/>
              </a:solidFill>
              <a:latin typeface="Monaco" pitchFamily="2" charset="77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8D63B490-6701-30E0-24AD-A2A3A0CC60FF}"/>
              </a:ext>
            </a:extLst>
          </p:cNvPr>
          <p:cNvSpPr txBox="1"/>
          <p:nvPr/>
        </p:nvSpPr>
        <p:spPr>
          <a:xfrm rot="20404001">
            <a:off x="3074532" y="5400015"/>
            <a:ext cx="1659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2F3BE1"/>
                </a:solidFill>
                <a:latin typeface="Monaco" pitchFamily="2" charset="77"/>
              </a:rPr>
              <a:t>Cristina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700241FF-FC76-AA84-686C-59F2C94D3F07}"/>
              </a:ext>
            </a:extLst>
          </p:cNvPr>
          <p:cNvSpPr txBox="1"/>
          <p:nvPr/>
        </p:nvSpPr>
        <p:spPr>
          <a:xfrm rot="3987749">
            <a:off x="1683445" y="1218875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Monaco" pitchFamily="2" charset="77"/>
              </a:rPr>
              <a:t>Luna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4F27D4F2-6384-CBAA-1E18-42A40B44D598}"/>
              </a:ext>
            </a:extLst>
          </p:cNvPr>
          <p:cNvSpPr txBox="1"/>
          <p:nvPr/>
        </p:nvSpPr>
        <p:spPr>
          <a:xfrm rot="681629">
            <a:off x="289417" y="4283458"/>
            <a:ext cx="737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rgbClr val="00B0F0"/>
                </a:solidFill>
                <a:latin typeface="Monaco" pitchFamily="2" charset="77"/>
              </a:rPr>
              <a:t>Lia</a:t>
            </a:r>
          </a:p>
        </p:txBody>
      </p:sp>
    </p:spTree>
    <p:extLst>
      <p:ext uri="{BB962C8B-B14F-4D97-AF65-F5344CB8AC3E}">
        <p14:creationId xmlns:p14="http://schemas.microsoft.com/office/powerpoint/2010/main" val="1577499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B026BFAD-C20C-40A0-6ABA-346EB5BDF886}"/>
              </a:ext>
            </a:extLst>
          </p:cNvPr>
          <p:cNvSpPr/>
          <p:nvPr/>
        </p:nvSpPr>
        <p:spPr>
          <a:xfrm>
            <a:off x="445412" y="1175920"/>
            <a:ext cx="4348717" cy="1414130"/>
          </a:xfrm>
          <a:prstGeom prst="roundRect">
            <a:avLst/>
          </a:prstGeom>
          <a:solidFill>
            <a:srgbClr val="D4A0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7E8402AE-BC45-AC58-30C4-3DF45DBC36FD}"/>
              </a:ext>
            </a:extLst>
          </p:cNvPr>
          <p:cNvSpPr/>
          <p:nvPr/>
        </p:nvSpPr>
        <p:spPr>
          <a:xfrm>
            <a:off x="0" y="0"/>
            <a:ext cx="4953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BC5506E-7A37-39A3-7B8C-5E7E33C1D286}"/>
              </a:ext>
            </a:extLst>
          </p:cNvPr>
          <p:cNvSpPr txBox="1"/>
          <p:nvPr/>
        </p:nvSpPr>
        <p:spPr>
          <a:xfrm>
            <a:off x="666800" y="387476"/>
            <a:ext cx="3089499" cy="58477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de-DE" sz="1600" b="1" dirty="0">
                <a:latin typeface="Monaco" pitchFamily="2" charset="77"/>
              </a:rPr>
              <a:t>Ministrieren, das kann nicht jeder.</a:t>
            </a:r>
            <a:endParaRPr lang="en-US"/>
          </a:p>
          <a:p>
            <a:r>
              <a:rPr lang="de-DE" sz="1600" b="1" dirty="0">
                <a:latin typeface="Monaco" pitchFamily="2" charset="77"/>
              </a:rPr>
              <a:t>Das muss man lernen.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35B89B4-09C6-C029-AB6C-325E0ECAF144}"/>
              </a:ext>
            </a:extLst>
          </p:cNvPr>
          <p:cNvSpPr txBox="1"/>
          <p:nvPr/>
        </p:nvSpPr>
        <p:spPr>
          <a:xfrm>
            <a:off x="664547" y="1250177"/>
            <a:ext cx="434871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chemeClr val="bg1"/>
                </a:solidFill>
                <a:latin typeface="Monaco" pitchFamily="2" charset="77"/>
              </a:rPr>
              <a:t>Willst Du ganz vorne dabei sein?</a:t>
            </a:r>
          </a:p>
          <a:p>
            <a:r>
              <a:rPr lang="de-DE" sz="1600" b="1" dirty="0">
                <a:solidFill>
                  <a:schemeClr val="bg1"/>
                </a:solidFill>
                <a:latin typeface="Monaco" pitchFamily="2" charset="77"/>
              </a:rPr>
              <a:t>Wir bieten Dir beim Schnupperkurs die Möglichkeit</a:t>
            </a:r>
          </a:p>
          <a:p>
            <a:r>
              <a:rPr lang="de-DE" sz="2800" b="1" dirty="0">
                <a:solidFill>
                  <a:schemeClr val="bg1"/>
                </a:solidFill>
                <a:latin typeface="Monaco" pitchFamily="2" charset="77"/>
              </a:rPr>
              <a:t>22. November 2025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F3B36B3-580F-03D9-BAE0-3C8D9F2C12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97" y="2801329"/>
            <a:ext cx="3542377" cy="3926827"/>
          </a:xfrm>
          <a:prstGeom prst="rect">
            <a:avLst/>
          </a:prstGeom>
          <a:noFill/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5A0A43AA-702F-7B60-1514-326D9751B709}"/>
              </a:ext>
            </a:extLst>
          </p:cNvPr>
          <p:cNvSpPr txBox="1"/>
          <p:nvPr/>
        </p:nvSpPr>
        <p:spPr>
          <a:xfrm>
            <a:off x="701435" y="3535449"/>
            <a:ext cx="2541896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1600" dirty="0">
                <a:solidFill>
                  <a:schemeClr val="bg1"/>
                </a:solidFill>
                <a:latin typeface="Monaco" pitchFamily="2" charset="77"/>
              </a:rPr>
              <a:t>Das solltest Du mitbringen:</a:t>
            </a:r>
          </a:p>
          <a:p>
            <a:endParaRPr lang="de-DE" sz="1600" dirty="0">
              <a:solidFill>
                <a:schemeClr val="bg1"/>
              </a:solidFill>
              <a:latin typeface="Monaco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1"/>
                </a:solidFill>
                <a:latin typeface="Monaco" pitchFamily="2" charset="77"/>
              </a:rPr>
              <a:t>Teamgeist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1"/>
                </a:solidFill>
                <a:latin typeface="Monaco"/>
              </a:rPr>
              <a:t>Freude an der Gemeinschaft mit anderen Kindern</a:t>
            </a:r>
            <a:endParaRPr lang="de-DE" sz="1600" dirty="0">
              <a:solidFill>
                <a:schemeClr val="bg1"/>
              </a:solidFill>
              <a:latin typeface="Monaco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1"/>
                </a:solidFill>
                <a:latin typeface="Monaco" pitchFamily="2" charset="77"/>
              </a:rPr>
              <a:t>Interesse am christlichen Glauben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bg1"/>
                </a:solidFill>
                <a:latin typeface="Monaco" pitchFamily="2" charset="77"/>
              </a:rPr>
              <a:t>Zuverlässigkeit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8B983D2-B5B9-30F3-DCF1-BD77A05C339C}"/>
              </a:ext>
            </a:extLst>
          </p:cNvPr>
          <p:cNvSpPr txBox="1"/>
          <p:nvPr/>
        </p:nvSpPr>
        <p:spPr>
          <a:xfrm>
            <a:off x="3402418" y="3145320"/>
            <a:ext cx="1552928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1200" dirty="0">
                <a:latin typeface="Monaco"/>
              </a:rPr>
              <a:t>Wie fühlt es sich an, Ministrant zu sein. Erfahre es während dem Gottesdienst und begleite </a:t>
            </a:r>
            <a:r>
              <a:rPr lang="de-DE" sz="1200">
                <a:latin typeface="Monaco"/>
              </a:rPr>
              <a:t>unsere erfahrenen </a:t>
            </a:r>
            <a:r>
              <a:rPr lang="de-DE" sz="1200" dirty="0">
                <a:latin typeface="Monaco"/>
              </a:rPr>
              <a:t>Minis bei ihrem Dienst.</a:t>
            </a:r>
          </a:p>
          <a:p>
            <a:r>
              <a:rPr lang="de-DE" sz="1200" dirty="0">
                <a:latin typeface="Monaco"/>
              </a:rPr>
              <a:t>Es sind alle Schüler-innen und Schüler im katholischen Reli-</a:t>
            </a:r>
            <a:r>
              <a:rPr lang="de-DE" sz="1200" dirty="0" err="1">
                <a:latin typeface="Monaco"/>
              </a:rPr>
              <a:t>gionsunterricht</a:t>
            </a:r>
            <a:r>
              <a:rPr lang="de-DE" sz="1200" dirty="0">
                <a:latin typeface="Monaco"/>
              </a:rPr>
              <a:t> ab der 1. Klasse eingeladen.</a:t>
            </a:r>
          </a:p>
          <a:p>
            <a:r>
              <a:rPr lang="de-DE" sz="1200" dirty="0">
                <a:latin typeface="Monaco"/>
              </a:rPr>
              <a:t>Interessiert? Dann melde Dich an. Wir freuen uns auf Dich.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757C832-E2C0-AA45-DE8E-9F8C195F4AD3}"/>
              </a:ext>
            </a:extLst>
          </p:cNvPr>
          <p:cNvSpPr txBox="1"/>
          <p:nvPr/>
        </p:nvSpPr>
        <p:spPr>
          <a:xfrm>
            <a:off x="5401340" y="387476"/>
            <a:ext cx="421529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b="1" dirty="0">
                <a:latin typeface="Monaco"/>
              </a:rPr>
              <a:t>Anmeldung</a:t>
            </a:r>
            <a:r>
              <a:rPr lang="de-DE" dirty="0">
                <a:latin typeface="Monaco"/>
              </a:rPr>
              <a:t> bis spätestens Freitag, </a:t>
            </a:r>
            <a:endParaRPr lang="en-US">
              <a:latin typeface="Monaco"/>
            </a:endParaRPr>
          </a:p>
          <a:p>
            <a:r>
              <a:rPr lang="de-DE" dirty="0">
                <a:latin typeface="Monaco"/>
              </a:rPr>
              <a:t>24. Oktober 2025 an:</a:t>
            </a:r>
            <a:endParaRPr lang="de-DE">
              <a:latin typeface="Monaco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13ADAEE-4504-5C15-36A7-9D03A1E27237}"/>
              </a:ext>
            </a:extLst>
          </p:cNvPr>
          <p:cNvSpPr txBox="1"/>
          <p:nvPr/>
        </p:nvSpPr>
        <p:spPr>
          <a:xfrm>
            <a:off x="5398412" y="1236654"/>
            <a:ext cx="3564630" cy="92333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de-DE" dirty="0"/>
              <a:t>Yvonne Zwyssig 079 746 85 80</a:t>
            </a:r>
          </a:p>
          <a:p>
            <a:r>
              <a:rPr lang="de-DE" dirty="0"/>
              <a:t>yvonne.zwyssig@pfarrei-buchs.ch</a:t>
            </a:r>
          </a:p>
          <a:p>
            <a:r>
              <a:rPr lang="de-DE" dirty="0"/>
              <a:t>www.pfarrei-buchs.ch</a:t>
            </a:r>
          </a:p>
        </p:txBody>
      </p:sp>
      <p:graphicFrame>
        <p:nvGraphicFramePr>
          <p:cNvPr id="16" name="Tabelle 16">
            <a:extLst>
              <a:ext uri="{FF2B5EF4-FFF2-40B4-BE49-F238E27FC236}">
                <a16:creationId xmlns:a16="http://schemas.microsoft.com/office/drawing/2014/main" id="{0C6D98FD-04B0-408E-737F-C5B57AE2F4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220724"/>
              </p:ext>
            </p:extLst>
          </p:nvPr>
        </p:nvGraphicFramePr>
        <p:xfrm>
          <a:off x="5397278" y="2432855"/>
          <a:ext cx="4215290" cy="284353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32862">
                  <a:extLst>
                    <a:ext uri="{9D8B030D-6E8A-4147-A177-3AD203B41FA5}">
                      <a16:colId xmlns:a16="http://schemas.microsoft.com/office/drawing/2014/main" val="4219448224"/>
                    </a:ext>
                  </a:extLst>
                </a:gridCol>
                <a:gridCol w="2382428">
                  <a:extLst>
                    <a:ext uri="{9D8B030D-6E8A-4147-A177-3AD203B41FA5}">
                      <a16:colId xmlns:a16="http://schemas.microsoft.com/office/drawing/2014/main" val="2935590487"/>
                    </a:ext>
                  </a:extLst>
                </a:gridCol>
              </a:tblGrid>
              <a:tr h="610066">
                <a:tc>
                  <a:txBody>
                    <a:bodyPr/>
                    <a:lstStyle/>
                    <a:p>
                      <a:r>
                        <a:rPr lang="de-DE" sz="1600" b="0" dirty="0">
                          <a:latin typeface="Monaco" pitchFamily="2" charset="77"/>
                        </a:rPr>
                        <a:t>Vorname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6757216"/>
                  </a:ext>
                </a:extLst>
              </a:tr>
              <a:tr h="646532">
                <a:tc>
                  <a:txBody>
                    <a:bodyPr/>
                    <a:lstStyle/>
                    <a:p>
                      <a:r>
                        <a:rPr lang="de-DE" sz="1600" b="0" dirty="0">
                          <a:latin typeface="Monaco" pitchFamily="2" charset="77"/>
                        </a:rPr>
                        <a:t>Name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8875864"/>
                  </a:ext>
                </a:extLst>
              </a:tr>
              <a:tr h="646532">
                <a:tc>
                  <a:txBody>
                    <a:bodyPr/>
                    <a:lstStyle/>
                    <a:p>
                      <a:r>
                        <a:rPr lang="de-DE" sz="1600" b="0" dirty="0">
                          <a:latin typeface="Monaco" pitchFamily="2" charset="77"/>
                        </a:rPr>
                        <a:t>Klasse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8086257"/>
                  </a:ext>
                </a:extLst>
              </a:tr>
              <a:tr h="940404">
                <a:tc>
                  <a:txBody>
                    <a:bodyPr/>
                    <a:lstStyle/>
                    <a:p>
                      <a:r>
                        <a:rPr lang="de-DE" sz="1600" b="0" dirty="0">
                          <a:latin typeface="Monaco" pitchFamily="2" charset="77"/>
                        </a:rPr>
                        <a:t>Unterschrift</a:t>
                      </a:r>
                    </a:p>
                    <a:p>
                      <a:r>
                        <a:rPr lang="de-DE" sz="1000" b="0" dirty="0">
                          <a:latin typeface="Monaco" pitchFamily="2" charset="77"/>
                        </a:rPr>
                        <a:t>Erziehungsberechtigte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9605540"/>
                  </a:ext>
                </a:extLst>
              </a:tr>
            </a:tbl>
          </a:graphicData>
        </a:graphic>
      </p:graphicFrame>
      <p:sp>
        <p:nvSpPr>
          <p:cNvPr id="19" name="Textfeld 18">
            <a:extLst>
              <a:ext uri="{FF2B5EF4-FFF2-40B4-BE49-F238E27FC236}">
                <a16:creationId xmlns:a16="http://schemas.microsoft.com/office/drawing/2014/main" id="{D2BC4004-3629-F2D3-2D4B-20A143D2BEB3}"/>
              </a:ext>
            </a:extLst>
          </p:cNvPr>
          <p:cNvSpPr txBox="1"/>
          <p:nvPr/>
        </p:nvSpPr>
        <p:spPr>
          <a:xfrm>
            <a:off x="6645349" y="5511381"/>
            <a:ext cx="29672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Monaco" pitchFamily="2" charset="77"/>
              </a:rPr>
              <a:t>Nach der Teilnahme am Schnupperkurs dürfen sich die Kinder frei entscheiden, ob sie sich der Minischar </a:t>
            </a:r>
            <a:r>
              <a:rPr lang="de-DE" sz="1200" dirty="0" err="1">
                <a:latin typeface="Monaco" pitchFamily="2" charset="77"/>
              </a:rPr>
              <a:t>anschliessen</a:t>
            </a:r>
            <a:r>
              <a:rPr lang="de-DE" sz="1200" dirty="0">
                <a:latin typeface="Monaco" pitchFamily="2" charset="77"/>
              </a:rPr>
              <a:t> möchten.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61AD317E-CED5-286E-A766-50C9B4069942}"/>
              </a:ext>
            </a:extLst>
          </p:cNvPr>
          <p:cNvSpPr/>
          <p:nvPr/>
        </p:nvSpPr>
        <p:spPr>
          <a:xfrm>
            <a:off x="5493271" y="5595740"/>
            <a:ext cx="978408" cy="484632"/>
          </a:xfrm>
          <a:prstGeom prst="rightArrow">
            <a:avLst/>
          </a:prstGeom>
          <a:solidFill>
            <a:srgbClr val="D4A00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22703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Larissa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5D5B151CD66B74587A0F19C6D8AC952" ma:contentTypeVersion="12" ma:contentTypeDescription="Ein neues Dokument erstellen." ma:contentTypeScope="" ma:versionID="82b9f1fd56f9bdf39cde7ccc7014935d">
  <xsd:schema xmlns:xsd="http://www.w3.org/2001/XMLSchema" xmlns:xs="http://www.w3.org/2001/XMLSchema" xmlns:p="http://schemas.microsoft.com/office/2006/metadata/properties" xmlns:ns2="92e97eaf-19c3-4a49-9441-a7ddb386a26d" xmlns:ns3="e0c5f9d5-7ec2-4c9d-958c-5b5202add2cb" targetNamespace="http://schemas.microsoft.com/office/2006/metadata/properties" ma:root="true" ma:fieldsID="0ce78f3d4a195001967e76c8fa208910" ns2:_="" ns3:_="">
    <xsd:import namespace="92e97eaf-19c3-4a49-9441-a7ddb386a26d"/>
    <xsd:import namespace="e0c5f9d5-7ec2-4c9d-958c-5b5202add2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e97eaf-19c3-4a49-9441-a7ddb386a2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dmarkierungen" ma:readOnly="false" ma:fieldId="{5cf76f15-5ced-4ddc-b409-7134ff3c332f}" ma:taxonomyMulti="true" ma:sspId="fa8ecd7c-f365-41da-a7aa-0aee92f6fa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c5f9d5-7ec2-4c9d-958c-5b5202add2c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f0992da-6a1c-4dfe-8a42-427d6afd27eb}" ma:internalName="TaxCatchAll" ma:showField="CatchAllData" ma:web="e0c5f9d5-7ec2-4c9d-958c-5b5202add2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2e97eaf-19c3-4a49-9441-a7ddb386a26d">
      <Terms xmlns="http://schemas.microsoft.com/office/infopath/2007/PartnerControls"/>
    </lcf76f155ced4ddcb4097134ff3c332f>
    <TaxCatchAll xmlns="e0c5f9d5-7ec2-4c9d-958c-5b5202add2c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92A4FB-8A59-48DC-8BEF-B2D47E42CE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e97eaf-19c3-4a49-9441-a7ddb386a26d"/>
    <ds:schemaRef ds:uri="e0c5f9d5-7ec2-4c9d-958c-5b5202add2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46177E-FC1A-42FF-9765-3F496667A5DD}">
  <ds:schemaRefs>
    <ds:schemaRef ds:uri="http://schemas.openxmlformats.org/package/2006/metadata/core-properties"/>
    <ds:schemaRef ds:uri="http://purl.org/dc/elements/1.1/"/>
    <ds:schemaRef ds:uri="http://www.w3.org/XML/1998/namespace"/>
    <ds:schemaRef ds:uri="e0c5f9d5-7ec2-4c9d-958c-5b5202add2cb"/>
    <ds:schemaRef ds:uri="http://purl.org/dc/terms/"/>
    <ds:schemaRef ds:uri="http://schemas.microsoft.com/office/2006/documentManagement/types"/>
    <ds:schemaRef ds:uri="92e97eaf-19c3-4a49-9441-a7ddb386a26d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61F1E5C-99A0-4648-AA4D-633A18203B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</Words>
  <Application>Microsoft Office PowerPoint</Application>
  <PresentationFormat>A4-Papier (210 x 297 mm)</PresentationFormat>
  <Paragraphs>42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Monaco</vt:lpstr>
      <vt:lpstr>Larissa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Christine Knüsel</dc:creator>
  <cp:lastModifiedBy>Christine Knüsel</cp:lastModifiedBy>
  <cp:revision>66</cp:revision>
  <cp:lastPrinted>2025-09-18T06:38:36Z</cp:lastPrinted>
  <dcterms:created xsi:type="dcterms:W3CDTF">2025-09-01T11:56:08Z</dcterms:created>
  <dcterms:modified xsi:type="dcterms:W3CDTF">2025-09-18T12:58:16Z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0x01010045D5B151CD66B74587A0F19C6D8AC952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